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60" r:id="rId5"/>
    <p:sldId id="261" r:id="rId6"/>
    <p:sldId id="264" r:id="rId7"/>
    <p:sldId id="265" r:id="rId8"/>
    <p:sldId id="266" r:id="rId9"/>
    <p:sldId id="277" r:id="rId10"/>
    <p:sldId id="278" r:id="rId11"/>
    <p:sldId id="274" r:id="rId12"/>
    <p:sldId id="273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D0C63-755A-4D0C-9561-578380B079DD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ADDE7-082C-4529-B92E-D7EC6FEB9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51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C3DEF-4F2F-4883-89DD-AD1BDD208D2F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DA3BA-4D89-4F7D-A17A-20D967DBA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3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4C7BE-9BC8-4794-81CA-4F9D80AA3351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4C025-C5DD-4045-8F65-AC3DCE06C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47010-8031-4C2C-BD06-9681F7A1CC76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E4B41-D9E5-4D83-93F8-46E3C8D07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88F2-33B0-47CE-A337-3D78BFD36DED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9341A-3C65-46D3-8777-F1A91B51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0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E7517-EAFF-4A10-8E78-672EC374FA64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ABE77-88FD-4535-9D3E-8952DE4BC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5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397E-7A0B-4B69-BCFA-AAF9BE1A4E8A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4D103-EDD8-4D6D-8B51-FB974C168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11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ACA42-2238-47C0-81CF-8EF29E220094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9CB3F-F1C8-4186-B18D-D54FCA0F9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9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5B1B-89C7-43C0-A9C7-7138CE0AF58B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57712-CC04-404C-8C2A-8962A63FB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4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CFBC-490B-4B0E-BE53-CE5E5A1C2B57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FE609-91D3-4E8F-B4DB-4A70F588F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4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0F872-3628-4AEE-A262-DA49AF6455E8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7DAE5-0A01-4F13-A3FB-43F3074AC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93A07F-E3B1-4747-B66F-525766299A16}" type="datetimeFigureOut">
              <a:rPr lang="en-US"/>
              <a:pPr>
                <a:defRPr/>
              </a:pPr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9D656B-7B03-45BD-8FF6-F464A80A5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usan.martin@ocfl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8827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 Rounded MT Bold" pitchFamily="34" charset="0"/>
              </a:rPr>
              <a:t>Doing Business with Orange County Government</a:t>
            </a:r>
            <a:br>
              <a:rPr lang="en-US" altLang="en-US" dirty="0">
                <a:latin typeface="Arial Rounded MT Bold" pitchFamily="34" charset="0"/>
              </a:rPr>
            </a:br>
            <a:r>
              <a:rPr lang="en-US" altLang="en-US" dirty="0">
                <a:latin typeface="Arial Rounded MT Bold" pitchFamily="34" charset="0"/>
              </a:rPr>
              <a:t>Insurance &amp; Bonding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10000"/>
            <a:ext cx="7010400" cy="25146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Presented by Susan Martin, ARM-P, CWCP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Risk Management Administrator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Orange County Risk Management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57469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QUALIFICATIONS OF SURETY COMPANIES: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6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The life of the bonds shall extend twelve (12) months beyond the date of Final Completion and shall contain a waiver of alteration to the terms of the Contract, extensions of time and/or forbearance on the part of the County.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Surety must have financial standing having a rating from A.M. Best Company (or other equivalent rating company) equal to or better than A- Class VI.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Should the Bid, Payment and Performance Bonds be issued by co-sureties, each surety listed on the bond shall meet the requirements in paragraphs a. – e. above. In addition, each surety shall submit a power of attorney and all signatures of the co-surety representatives shall be notarized. The “lead” surety shall be identified for the purposes of underwriting and claims management. </a:t>
            </a:r>
          </a:p>
          <a:p>
            <a:pPr marL="0" indent="0" eaLnBrk="1" fontAlgn="auto" hangingPunct="1">
              <a:lnSpc>
                <a:spcPct val="200000"/>
              </a:lnSpc>
              <a:spcAft>
                <a:spcPts val="0"/>
              </a:spcAft>
              <a:buNone/>
              <a:defRPr/>
            </a:pPr>
            <a:endParaRPr lang="en-US" sz="2800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68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Tips to Ensure Insurance and Bond Requirements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Meet County Standards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Thoroughly read the insurance and bond requirements in the bid document.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Discuss these requirements with your insurance agent or broker prior to developing the bid.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Factor in the cost to procure additional insurance and bond documents including endorsements.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When directed to submit documents make sure you submit a complete packet.</a:t>
            </a:r>
          </a:p>
          <a:p>
            <a:pPr lvl="1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sz="2400" dirty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98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altLang="en-US"/>
              <a:t>QUESTIONS?</a:t>
            </a:r>
          </a:p>
          <a:p>
            <a:pPr marL="0" indent="0" algn="ctr" eaLnBrk="1" hangingPunct="1">
              <a:buFont typeface="Arial" charset="0"/>
              <a:buNone/>
            </a:pPr>
            <a:endParaRPr lang="en-US" altLang="en-US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>
                <a:hlinkClick r:id="rId2"/>
              </a:rPr>
              <a:t>susan.martin@ocfl.net</a:t>
            </a:r>
            <a:endParaRPr lang="en-US" altLang="en-US"/>
          </a:p>
          <a:p>
            <a:pPr marL="0" indent="0" algn="ctr" eaLnBrk="1" hangingPunct="1">
              <a:buFont typeface="Arial" charset="0"/>
              <a:buNone/>
            </a:pPr>
            <a:endParaRPr lang="en-US" altLang="en-US"/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/>
              <a:t>Questions during bid period must be submitted to the designated Procurement staff member</a:t>
            </a:r>
          </a:p>
          <a:p>
            <a:pPr lvl="1" eaLnBrk="1" hangingPunct="1">
              <a:lnSpc>
                <a:spcPct val="200000"/>
              </a:lnSpc>
            </a:pPr>
            <a:endParaRPr lang="en-US" altLang="en-US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8EAC2-E541-4C30-BDDB-3A504B5C4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Services</a:t>
            </a:r>
          </a:p>
          <a:p>
            <a:r>
              <a:rPr lang="en-US" dirty="0"/>
              <a:t>Maintenance Services</a:t>
            </a:r>
          </a:p>
          <a:p>
            <a:r>
              <a:rPr lang="en-US" dirty="0"/>
              <a:t>Human Services</a:t>
            </a:r>
          </a:p>
          <a:p>
            <a:r>
              <a:rPr lang="en-US" dirty="0"/>
              <a:t>Professional Services</a:t>
            </a:r>
          </a:p>
          <a:p>
            <a:r>
              <a:rPr lang="en-US" dirty="0"/>
              <a:t>Venue Management</a:t>
            </a:r>
          </a:p>
          <a:p>
            <a:r>
              <a:rPr lang="en-US" dirty="0"/>
              <a:t>Sports Officials</a:t>
            </a:r>
          </a:p>
          <a:p>
            <a:r>
              <a:rPr lang="en-US" dirty="0"/>
              <a:t>Technology</a:t>
            </a:r>
          </a:p>
          <a:p>
            <a:r>
              <a:rPr lang="en-US" dirty="0"/>
              <a:t>Construction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80D086D-0B33-4B1B-816E-DEB06913B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57469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310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Insurance Requirements for all Contractors Performing Services for the County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Basic Coverage Requirements: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Commercial General Liability (CGL)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Business Auto Liability (BAL)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Workers’ Compensation &amp; Employers’ Liability (WC &amp; EL)</a:t>
            </a: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z="2400" dirty="0"/>
              <a:t>Basic Coverage Requirements: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en-US" sz="2400" dirty="0"/>
              <a:t>Commercial General Liability (CGL):</a:t>
            </a:r>
          </a:p>
          <a:p>
            <a:pPr lvl="2" eaLnBrk="1" hangingPunct="1">
              <a:lnSpc>
                <a:spcPct val="150000"/>
              </a:lnSpc>
            </a:pPr>
            <a:r>
              <a:rPr lang="en-US" altLang="en-US" dirty="0"/>
              <a:t>	Occurrence Basis</a:t>
            </a:r>
          </a:p>
          <a:p>
            <a:pPr lvl="2" eaLnBrk="1" hangingPunct="1">
              <a:lnSpc>
                <a:spcPct val="150000"/>
              </a:lnSpc>
            </a:pPr>
            <a:r>
              <a:rPr lang="en-US" altLang="en-US" dirty="0"/>
              <a:t>	AM Best Rated Carriers (A- VIII or better)</a:t>
            </a:r>
          </a:p>
          <a:p>
            <a:pPr lvl="2" eaLnBrk="1" hangingPunct="1">
              <a:lnSpc>
                <a:spcPct val="150000"/>
              </a:lnSpc>
            </a:pPr>
            <a:r>
              <a:rPr lang="en-US" altLang="en-US" dirty="0"/>
              <a:t>	Primary and Non-Contributory</a:t>
            </a:r>
          </a:p>
          <a:p>
            <a:pPr lvl="2" eaLnBrk="1" hangingPunct="1">
              <a:lnSpc>
                <a:spcPct val="150000"/>
              </a:lnSpc>
            </a:pPr>
            <a:r>
              <a:rPr lang="en-US" altLang="en-US" dirty="0"/>
              <a:t>          Additional Insured Endorsements</a:t>
            </a:r>
          </a:p>
          <a:p>
            <a:pPr lvl="2" eaLnBrk="1" hangingPunct="1">
              <a:lnSpc>
                <a:spcPct val="150000"/>
              </a:lnSpc>
            </a:pPr>
            <a:r>
              <a:rPr lang="en-US" altLang="en-US" dirty="0"/>
              <a:t>	Waiver of Subrogation Endorsements</a:t>
            </a: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Basic Coverage Requirements: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Business Auto Liability (BAL):</a:t>
            </a:r>
          </a:p>
          <a:p>
            <a:pPr lvl="2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	Occurrence Basis</a:t>
            </a:r>
          </a:p>
          <a:p>
            <a:pPr lvl="2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	Primary and Non-Contributory</a:t>
            </a:r>
          </a:p>
          <a:p>
            <a:pPr lvl="2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	Owned, Non-Owned and Hired Vehicles</a:t>
            </a:r>
          </a:p>
          <a:p>
            <a:pPr lvl="2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	Can be written as part of the CGL policy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		</a:t>
            </a:r>
          </a:p>
          <a:p>
            <a:pPr marL="914400" lvl="2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Basic Coverage Requirements: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Workers’ Compensation (WC) &amp; Employers’ Liability (EL):</a:t>
            </a:r>
          </a:p>
          <a:p>
            <a:pPr lvl="2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	Florida Statutory Limits</a:t>
            </a:r>
          </a:p>
          <a:p>
            <a:pPr lvl="2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	Other States Coverage – Out of State Contractors</a:t>
            </a:r>
          </a:p>
          <a:p>
            <a:pPr lvl="2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	Waiver of Subrogation Endorsement</a:t>
            </a:r>
          </a:p>
          <a:p>
            <a:pPr lvl="2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	Leased Employee Arrangement with Review</a:t>
            </a:r>
          </a:p>
          <a:p>
            <a:pPr lvl="2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		</a:t>
            </a:r>
          </a:p>
          <a:p>
            <a:pPr marL="914400" lvl="2" indent="0" eaLnBrk="1" fontAlgn="auto" hangingPunct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3087"/>
            <a:ext cx="8229600" cy="1509713"/>
          </a:xfrm>
        </p:spPr>
        <p:txBody>
          <a:bodyPr rtlCol="0">
            <a:normAutofit fontScale="8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500" dirty="0"/>
              <a:t>Insurance Requirements for all Contractors Performing Services for the County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/>
              <a:t>Additional Coverage Requirements Based on Scope of Services: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400" dirty="0"/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/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0617" y="3566481"/>
            <a:ext cx="8286183" cy="3748719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Professional Liability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Builders’ Risk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Fidelity/Employee Dishonesty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Sexual Abuse &amp; Molestation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Law Enforcement Liability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Liquor Liability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+mn-lt"/>
              <a:cs typeface="+mn-cs"/>
            </a:endParaRP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Garage Liability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Pesticide/Herbicide Application Liability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Pollution Liability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Aircraft Liability</a:t>
            </a:r>
          </a:p>
          <a:p>
            <a:pPr marL="285750" indent="-28575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+mn-lt"/>
                <a:cs typeface="+mn-cs"/>
              </a:rPr>
              <a:t>All-risk Property for Contractor’s Equipment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Surety Bond Requirements for all Contractors Performing Services for the County</a:t>
            </a:r>
          </a:p>
          <a:p>
            <a:pPr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When bid/contract amount exceeds $100,000</a:t>
            </a:r>
          </a:p>
          <a:p>
            <a:pPr lvl="1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/>
              <a:t>Bid Bond</a:t>
            </a:r>
          </a:p>
          <a:p>
            <a:pPr lvl="1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/>
              <a:t>Payment Bond</a:t>
            </a:r>
          </a:p>
          <a:p>
            <a:pPr lvl="1" eaLnBrk="1" fontAlgn="auto" hangingPunct="1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/>
              <a:t>Performance Bond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QUALIFICATIONS OF SURETY COMPANIES: 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Surety must be authorized to do business in the State of Florida and shall comply with the provisions of Florida Statute 255.05.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Surety must be listed on the U.S. Department of Treasury Fiscal Service, Bureau of Government Financial Operations, Federal Register, Part V, latest revision.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All bonds shall be originals and issued or countersigned by a producing agent with satisfactory evidence of the authority of the person or persons executing such bond shall be submitted with the bond.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Attorneys-in-fact who sign bonds or other Surety instruments must attach with each bond or Surety instrument a signed, certified and effectively dated copy of their power of attorney. Agents of Surety companies must list their name, address and telephone number on all bonds. </a:t>
            </a:r>
          </a:p>
          <a:p>
            <a:pPr marL="0" indent="0">
              <a:buNone/>
            </a:pP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eaLnBrk="1" fontAlgn="auto" hangingPunct="1">
              <a:lnSpc>
                <a:spcPct val="200000"/>
              </a:lnSpc>
              <a:spcAft>
                <a:spcPts val="0"/>
              </a:spcAft>
              <a:buNone/>
              <a:defRPr/>
            </a:pPr>
            <a:endParaRPr lang="en-US" sz="2800" dirty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5750"/>
            <a:ext cx="34861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76200"/>
            <a:ext cx="27432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775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660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Rounded MT Bold</vt:lpstr>
      <vt:lpstr>Calibri</vt:lpstr>
      <vt:lpstr>Office Theme</vt:lpstr>
      <vt:lpstr>Doing Business with Orange County Government Insurance &amp; Bonding</vt:lpstr>
      <vt:lpstr>PowerPoint Presentation</vt:lpstr>
      <vt:lpstr>P</vt:lpstr>
      <vt:lpstr>P</vt:lpstr>
      <vt:lpstr>P</vt:lpstr>
      <vt:lpstr>P</vt:lpstr>
      <vt:lpstr>P</vt:lpstr>
      <vt:lpstr>P</vt:lpstr>
      <vt:lpstr>P</vt:lpstr>
      <vt:lpstr>P</vt:lpstr>
      <vt:lpstr>P</vt:lpstr>
      <vt:lpstr>P</vt:lpstr>
    </vt:vector>
  </TitlesOfParts>
  <Company>Orange County BCC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Insurance &amp; Bonding 101</dc:title>
  <dc:creator>Martin, Susan</dc:creator>
  <cp:lastModifiedBy>Martin, Susan</cp:lastModifiedBy>
  <cp:revision>28</cp:revision>
  <cp:lastPrinted>2018-04-16T16:13:53Z</cp:lastPrinted>
  <dcterms:created xsi:type="dcterms:W3CDTF">2016-07-14T12:21:18Z</dcterms:created>
  <dcterms:modified xsi:type="dcterms:W3CDTF">2023-07-14T18:50:42Z</dcterms:modified>
</cp:coreProperties>
</file>